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layfair Displ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Titillium Web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4" roundtripDataSignature="AMtx7mg+suFiReyjvQuwCbYsZqvjuSmo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layfairDisplay-regular.fntdata"/><Relationship Id="rId21" Type="http://schemas.openxmlformats.org/officeDocument/2006/relationships/slide" Target="slides/slide16.xml"/><Relationship Id="rId24" Type="http://schemas.openxmlformats.org/officeDocument/2006/relationships/font" Target="fonts/PlayfairDisplay-italic.fntdata"/><Relationship Id="rId23" Type="http://schemas.openxmlformats.org/officeDocument/2006/relationships/font" Target="fonts/PlayfairDispl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PlayfairDispl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TitilliumWebLight-bold.fntdata"/><Relationship Id="rId30" Type="http://schemas.openxmlformats.org/officeDocument/2006/relationships/font" Target="fonts/TitilliumWebLight-regular.fntdata"/><Relationship Id="rId11" Type="http://schemas.openxmlformats.org/officeDocument/2006/relationships/slide" Target="slides/slide6.xml"/><Relationship Id="rId33" Type="http://schemas.openxmlformats.org/officeDocument/2006/relationships/font" Target="fonts/TitilliumWebLight-boldItalic.fntdata"/><Relationship Id="rId10" Type="http://schemas.openxmlformats.org/officeDocument/2006/relationships/slide" Target="slides/slide5.xml"/><Relationship Id="rId32" Type="http://schemas.openxmlformats.org/officeDocument/2006/relationships/font" Target="fonts/TitilliumWebLigh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33bc80ee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g133bc80ee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b9640b29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25b9640b29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b9640b29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5b9640b29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57b3226dd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157b3226dd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b9640b29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25b9640b29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b9640b29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5b9640b29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57b3226dd6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157b3226dd6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Amr khub voy lagtese :(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57b3226dd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157b3226dd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57b3226dd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157b3226dd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3bc80ee1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133bc80ee1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57b3226dd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157b3226dd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57b3226dd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157b3226dd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4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" name="Google Shape;1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5650" y="176225"/>
            <a:ext cx="60063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4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hyperlink" Target="https://medium.flutterdevs.com/multithreading-in-flutter-aa07e2ae2971" TargetMode="External"/><Relationship Id="rId6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www.codespeedy.com/multithreading-in-java/" TargetMode="External"/><Relationship Id="rId6" Type="http://schemas.openxmlformats.org/officeDocument/2006/relationships/hyperlink" Target="https://unstop.com/blog/multithreading-in-os" TargetMode="External"/><Relationship Id="rId7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hyperlink" Target="https://dart.dev/language/concurrency" TargetMode="External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33bc80ee12_0_0"/>
          <p:cNvSpPr txBox="1"/>
          <p:nvPr/>
        </p:nvSpPr>
        <p:spPr>
          <a:xfrm>
            <a:off x="825025" y="1481325"/>
            <a:ext cx="4370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647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300" u="none" cap="none" strike="noStrike">
                <a:solidFill>
                  <a:srgbClr val="96C840"/>
                </a:solidFill>
                <a:latin typeface="Lato"/>
                <a:ea typeface="Lato"/>
                <a:cs typeface="Lato"/>
                <a:sym typeface="Lato"/>
              </a:rPr>
              <a:t>Presentation</a:t>
            </a:r>
            <a:r>
              <a:rPr b="0" i="0" lang="en-GB" sz="3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en-GB" sz="3300" u="none" cap="none" strike="noStrike">
                <a:solidFill>
                  <a:srgbClr val="535556"/>
                </a:solidFill>
                <a:latin typeface="Lato"/>
                <a:ea typeface="Lato"/>
                <a:cs typeface="Lato"/>
                <a:sym typeface="Lato"/>
              </a:rPr>
              <a:t>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g133bc80ee12_0_0"/>
          <p:cNvSpPr txBox="1"/>
          <p:nvPr/>
        </p:nvSpPr>
        <p:spPr>
          <a:xfrm>
            <a:off x="825025" y="2372625"/>
            <a:ext cx="5993100" cy="10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647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n-GB" sz="3200">
                <a:solidFill>
                  <a:srgbClr val="087647"/>
                </a:solidFill>
                <a:latin typeface="Lato"/>
                <a:ea typeface="Lato"/>
                <a:cs typeface="Lato"/>
                <a:sym typeface="Lato"/>
              </a:rPr>
              <a:t>Flutter Multithreading - </a:t>
            </a:r>
            <a:r>
              <a:rPr b="1" lang="en-GB" sz="19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Enhancing Performance and Responsiveness</a:t>
            </a:r>
            <a:endParaRPr b="0" i="0" sz="1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g133bc80ee1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2750" y="152400"/>
            <a:ext cx="2652375" cy="49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g133bc80ee1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400" y="238425"/>
            <a:ext cx="1057065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g133bc80ee12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b9640b29d_0_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0" name="Google Shape;140;g25b9640b29d_0_22"/>
          <p:cNvSpPr/>
          <p:nvPr/>
        </p:nvSpPr>
        <p:spPr>
          <a:xfrm>
            <a:off x="2372100" y="449875"/>
            <a:ext cx="39447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How Flutter isolate works ?</a:t>
            </a:r>
            <a:endParaRPr b="1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g25b9640b29d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24" y="1411000"/>
            <a:ext cx="2876595" cy="32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25b9640b29d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125" y="1700200"/>
            <a:ext cx="465945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25b9640b29d_0_22"/>
          <p:cNvSpPr/>
          <p:nvPr/>
        </p:nvSpPr>
        <p:spPr>
          <a:xfrm>
            <a:off x="3210225" y="2571750"/>
            <a:ext cx="840600" cy="29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g25b9640b29d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450" y="100025"/>
            <a:ext cx="548700" cy="359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b9640b29d_0_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0" name="Google Shape;150;g25b9640b29d_0_37"/>
          <p:cNvSpPr/>
          <p:nvPr/>
        </p:nvSpPr>
        <p:spPr>
          <a:xfrm>
            <a:off x="2372100" y="449875"/>
            <a:ext cx="39447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How Flutter isolate works ?</a:t>
            </a:r>
            <a:endParaRPr b="1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g25b9640b29d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615" y="1634425"/>
            <a:ext cx="7132775" cy="30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5b9640b29d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450" y="100025"/>
            <a:ext cx="548700" cy="359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57b3226dd6_0_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8" name="Google Shape;158;g157b3226dd6_0_77"/>
          <p:cNvSpPr/>
          <p:nvPr/>
        </p:nvSpPr>
        <p:spPr>
          <a:xfrm>
            <a:off x="2372100" y="678475"/>
            <a:ext cx="39447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Types Of Isolate In Flutter</a:t>
            </a:r>
            <a:endParaRPr b="1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157b3226dd6_0_77"/>
          <p:cNvSpPr txBox="1"/>
          <p:nvPr/>
        </p:nvSpPr>
        <p:spPr>
          <a:xfrm>
            <a:off x="1771350" y="1760775"/>
            <a:ext cx="60585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rgbClr val="366091"/>
                </a:solidFill>
              </a:rPr>
              <a:t>Isolate in flutter can be created in these 2 ways :</a:t>
            </a:r>
            <a:endParaRPr sz="1700">
              <a:solidFill>
                <a:srgbClr val="36609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➢"/>
            </a:pPr>
            <a:r>
              <a:rPr b="1" lang="en-GB">
                <a:solidFill>
                  <a:srgbClr val="1155CC"/>
                </a:solidFill>
              </a:rPr>
              <a:t>: Compute function</a:t>
            </a:r>
            <a:endParaRPr b="1">
              <a:solidFill>
                <a:srgbClr val="1155CC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➢"/>
            </a:pPr>
            <a:r>
              <a:rPr b="1" lang="en-GB">
                <a:solidFill>
                  <a:srgbClr val="1155CC"/>
                </a:solidFill>
              </a:rPr>
              <a:t>: Spawn function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g157b3226dd6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50" y="100025"/>
            <a:ext cx="548700" cy="359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b9640b29d_0_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6" name="Google Shape;166;g25b9640b29d_0_51"/>
          <p:cNvSpPr/>
          <p:nvPr/>
        </p:nvSpPr>
        <p:spPr>
          <a:xfrm>
            <a:off x="2372100" y="678475"/>
            <a:ext cx="39447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Types Of Isolate In Flutter</a:t>
            </a:r>
            <a:endParaRPr b="1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25b9640b29d_0_51"/>
          <p:cNvSpPr txBox="1"/>
          <p:nvPr/>
        </p:nvSpPr>
        <p:spPr>
          <a:xfrm>
            <a:off x="1173475" y="4040925"/>
            <a:ext cx="20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155CC"/>
                </a:solidFill>
              </a:rPr>
              <a:t>Spawn function</a:t>
            </a:r>
            <a:endParaRPr/>
          </a:p>
        </p:txBody>
      </p:sp>
      <p:pic>
        <p:nvPicPr>
          <p:cNvPr id="168" name="Google Shape;168;g25b9640b29d_0_51"/>
          <p:cNvPicPr preferRelativeResize="0"/>
          <p:nvPr/>
        </p:nvPicPr>
        <p:blipFill rotWithShape="1">
          <a:blip r:embed="rId3">
            <a:alphaModFix/>
          </a:blip>
          <a:srcRect b="15523" l="8114" r="8572" t="23649"/>
          <a:stretch/>
        </p:blipFill>
        <p:spPr>
          <a:xfrm>
            <a:off x="131875" y="1784850"/>
            <a:ext cx="4484075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5b9640b29d_0_51"/>
          <p:cNvPicPr preferRelativeResize="0"/>
          <p:nvPr/>
        </p:nvPicPr>
        <p:blipFill rotWithShape="1">
          <a:blip r:embed="rId4">
            <a:alphaModFix/>
          </a:blip>
          <a:srcRect b="16254" l="8875" r="8948" t="22523"/>
          <a:stretch/>
        </p:blipFill>
        <p:spPr>
          <a:xfrm>
            <a:off x="4878100" y="1896200"/>
            <a:ext cx="4229374" cy="213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5b9640b29d_0_51"/>
          <p:cNvSpPr txBox="1"/>
          <p:nvPr/>
        </p:nvSpPr>
        <p:spPr>
          <a:xfrm>
            <a:off x="5991675" y="4161075"/>
            <a:ext cx="20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155CC"/>
                </a:solidFill>
              </a:rPr>
              <a:t>Compute function</a:t>
            </a:r>
            <a:endParaRPr/>
          </a:p>
        </p:txBody>
      </p:sp>
      <p:sp>
        <p:nvSpPr>
          <p:cNvPr id="171" name="Google Shape;171;g25b9640b29d_0_51"/>
          <p:cNvSpPr txBox="1"/>
          <p:nvPr/>
        </p:nvSpPr>
        <p:spPr>
          <a:xfrm>
            <a:off x="580600" y="4911900"/>
            <a:ext cx="8433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Source: </a:t>
            </a:r>
            <a:r>
              <a:rPr lang="en-GB" sz="700" u="sng">
                <a:solidFill>
                  <a:schemeClr val="hlink"/>
                </a:solidFill>
                <a:hlinkClick r:id="rId5"/>
              </a:rPr>
              <a:t>https://medium.flutterdevs.com/multithreading-in-flutter-aa07e2ae2971</a:t>
            </a:r>
            <a:r>
              <a:rPr lang="en-GB" sz="700"/>
              <a:t> </a:t>
            </a:r>
            <a:endParaRPr sz="700"/>
          </a:p>
        </p:txBody>
      </p:sp>
      <p:pic>
        <p:nvPicPr>
          <p:cNvPr id="172" name="Google Shape;172;g25b9640b29d_0_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450" y="100025"/>
            <a:ext cx="548700" cy="359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b9640b29d_0_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8" name="Google Shape;178;g25b9640b29d_0_61"/>
          <p:cNvSpPr/>
          <p:nvPr/>
        </p:nvSpPr>
        <p:spPr>
          <a:xfrm>
            <a:off x="1526925" y="297475"/>
            <a:ext cx="62571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How do Isolates Communicate with each other?</a:t>
            </a:r>
            <a:endParaRPr b="1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25b9640b29d_0_61"/>
          <p:cNvSpPr txBox="1"/>
          <p:nvPr/>
        </p:nvSpPr>
        <p:spPr>
          <a:xfrm>
            <a:off x="721450" y="989575"/>
            <a:ext cx="805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366091"/>
                </a:solidFill>
              </a:rPr>
              <a:t>To communicate between isolates, we can use a combination of Send-Port and Receive-Port objects.</a:t>
            </a:r>
            <a:endParaRPr/>
          </a:p>
        </p:txBody>
      </p:sp>
      <p:pic>
        <p:nvPicPr>
          <p:cNvPr id="180" name="Google Shape;180;g25b9640b29d_0_61"/>
          <p:cNvPicPr preferRelativeResize="0"/>
          <p:nvPr/>
        </p:nvPicPr>
        <p:blipFill rotWithShape="1">
          <a:blip r:embed="rId3">
            <a:alphaModFix/>
          </a:blip>
          <a:srcRect b="8973" l="6051" r="7867" t="14853"/>
          <a:stretch/>
        </p:blipFill>
        <p:spPr>
          <a:xfrm>
            <a:off x="1720375" y="1697575"/>
            <a:ext cx="5887901" cy="326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5b9640b29d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450" y="100025"/>
            <a:ext cx="548700" cy="359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7b3226dd6_0_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7" name="Google Shape;187;g157b3226dd6_0_124"/>
          <p:cNvSpPr txBox="1"/>
          <p:nvPr/>
        </p:nvSpPr>
        <p:spPr>
          <a:xfrm>
            <a:off x="1806950" y="1319750"/>
            <a:ext cx="5713500" cy="1397100"/>
          </a:xfrm>
          <a:prstGeom prst="rect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GB" sz="3500">
                <a:solidFill>
                  <a:srgbClr val="741B4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Short </a:t>
            </a:r>
            <a:r>
              <a:rPr b="1" lang="en-GB" sz="3500">
                <a:solidFill>
                  <a:srgbClr val="741B4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Demonstration</a:t>
            </a:r>
            <a:endParaRPr b="1" sz="3500">
              <a:solidFill>
                <a:srgbClr val="741B47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88" name="Google Shape;188;g157b3226dd6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175" y="3149450"/>
            <a:ext cx="1063200" cy="1032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157b3226dd6_0_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450" y="100025"/>
            <a:ext cx="548700" cy="359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5" name="Google Shape;195;p30"/>
          <p:cNvSpPr txBox="1"/>
          <p:nvPr/>
        </p:nvSpPr>
        <p:spPr>
          <a:xfrm>
            <a:off x="1922925" y="1996050"/>
            <a:ext cx="5623500" cy="1524900"/>
          </a:xfrm>
          <a:prstGeom prst="rect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3600" u="none" cap="none" strike="noStrike">
                <a:solidFill>
                  <a:srgbClr val="741B47"/>
                </a:solidFill>
                <a:latin typeface="Comic Sans MS"/>
                <a:ea typeface="Comic Sans MS"/>
                <a:cs typeface="Comic Sans MS"/>
                <a:sym typeface="Comic Sans MS"/>
              </a:rPr>
              <a:t>Q/A?</a:t>
            </a:r>
            <a:endParaRPr b="1" i="0" sz="3600" u="none" cap="none" strike="noStrike">
              <a:solidFill>
                <a:srgbClr val="07376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50" y="100025"/>
            <a:ext cx="548700" cy="359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4"/>
          <p:cNvSpPr txBox="1"/>
          <p:nvPr/>
        </p:nvSpPr>
        <p:spPr>
          <a:xfrm>
            <a:off x="2113500" y="1981950"/>
            <a:ext cx="5360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GB" sz="4500">
                <a:solidFill>
                  <a:srgbClr val="07376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Multithreading</a:t>
            </a:r>
            <a:r>
              <a:rPr b="1" i="0" lang="en-GB" sz="4500" u="none" cap="none" strike="noStrike">
                <a:solidFill>
                  <a:srgbClr val="07376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b="1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" name="Google Shape;66;p4"/>
          <p:cNvCxnSpPr/>
          <p:nvPr/>
        </p:nvCxnSpPr>
        <p:spPr>
          <a:xfrm>
            <a:off x="1760075" y="3193925"/>
            <a:ext cx="2583300" cy="300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" name="Google Shape;67;p4"/>
          <p:cNvCxnSpPr/>
          <p:nvPr/>
        </p:nvCxnSpPr>
        <p:spPr>
          <a:xfrm flipH="1" rot="10800000">
            <a:off x="5324650" y="3208850"/>
            <a:ext cx="2454300" cy="150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" name="Google Shape;68;p4"/>
          <p:cNvSpPr/>
          <p:nvPr/>
        </p:nvSpPr>
        <p:spPr>
          <a:xfrm>
            <a:off x="4699313" y="3074225"/>
            <a:ext cx="269400" cy="269400"/>
          </a:xfrm>
          <a:prstGeom prst="flowChartConnec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50" y="100025"/>
            <a:ext cx="548700" cy="359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" name="Google Shape;75;p3"/>
          <p:cNvSpPr/>
          <p:nvPr/>
        </p:nvSpPr>
        <p:spPr>
          <a:xfrm>
            <a:off x="1019900" y="1005174"/>
            <a:ext cx="4572000" cy="21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GB" sz="2300">
                <a:solidFill>
                  <a:srgbClr val="45818E"/>
                </a:solidFill>
              </a:rPr>
              <a:t>Present</a:t>
            </a:r>
            <a:r>
              <a:rPr b="1" i="1" lang="en-GB" sz="2300" u="none" cap="none" strike="noStrike">
                <a:solidFill>
                  <a:srgbClr val="45818E"/>
                </a:solidFill>
                <a:latin typeface="Arial"/>
                <a:ea typeface="Arial"/>
                <a:cs typeface="Arial"/>
                <a:sym typeface="Arial"/>
              </a:rPr>
              <a:t>ed By</a:t>
            </a:r>
            <a:endParaRPr b="0" i="0" sz="1300" u="none" cap="none" strike="noStrike">
              <a:solidFill>
                <a:srgbClr val="45818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45818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 sz="2200">
                <a:solidFill>
                  <a:srgbClr val="45818E"/>
                </a:solidFill>
              </a:rPr>
              <a:t>S.M. Shahriyar</a:t>
            </a:r>
            <a:endParaRPr b="1" i="0" sz="2200" u="none" cap="none" strike="noStrike">
              <a:solidFill>
                <a:srgbClr val="45818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n-GB" sz="170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  Flutter Developer,</a:t>
            </a:r>
            <a:endParaRPr i="0" sz="1700" u="none" cap="none" strike="noStrike">
              <a:solidFill>
                <a:srgbClr val="45818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170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    Cloud Product Ltd.</a:t>
            </a:r>
            <a:endParaRPr i="0" sz="1700" u="none" cap="none" strike="noStrike">
              <a:solidFill>
                <a:srgbClr val="45818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GB" sz="1100" u="none" cap="none" strike="noStrike">
                <a:solidFill>
                  <a:srgbClr val="45818E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rgbClr val="45818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50" y="100025"/>
            <a:ext cx="548700" cy="359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57b3226dd6_0_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g157b3226dd6_0_10"/>
          <p:cNvSpPr txBox="1"/>
          <p:nvPr/>
        </p:nvSpPr>
        <p:spPr>
          <a:xfrm>
            <a:off x="995700" y="1731750"/>
            <a:ext cx="3576300" cy="1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700"/>
              <a:buFont typeface="Playfair Display"/>
              <a:buChar char="●"/>
            </a:pPr>
            <a:r>
              <a:rPr b="1" lang="en-GB" sz="1700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What is Multithreading</a:t>
            </a:r>
            <a:endParaRPr b="1" sz="1700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700"/>
              <a:buFont typeface="Playfair Display"/>
              <a:buChar char="●"/>
            </a:pPr>
            <a:r>
              <a:rPr b="1" lang="en-GB" sz="1700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Why Multithreading</a:t>
            </a:r>
            <a:endParaRPr b="1" sz="1700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700"/>
              <a:buFont typeface="Playfair Display"/>
              <a:buChar char="●"/>
            </a:pPr>
            <a:r>
              <a:rPr b="1" lang="en-GB" sz="1700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What are Flutter isolates?</a:t>
            </a:r>
            <a:endParaRPr b="1" sz="1700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3" name="Google Shape;83;g157b3226dd6_0_10"/>
          <p:cNvSpPr/>
          <p:nvPr/>
        </p:nvSpPr>
        <p:spPr>
          <a:xfrm>
            <a:off x="2372100" y="678475"/>
            <a:ext cx="39447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2100" u="none" cap="none" strike="noStrike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Presentation Outline</a:t>
            </a:r>
            <a:endParaRPr b="0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4" name="Google Shape;84;g157b3226dd6_0_10"/>
          <p:cNvSpPr txBox="1"/>
          <p:nvPr/>
        </p:nvSpPr>
        <p:spPr>
          <a:xfrm>
            <a:off x="4717050" y="1731750"/>
            <a:ext cx="3755400" cy="1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700"/>
              <a:buFont typeface="Playfair Display"/>
              <a:buChar char="●"/>
            </a:pPr>
            <a:r>
              <a:rPr b="1" lang="en-GB" sz="1700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Isolates vs Async</a:t>
            </a:r>
            <a:endParaRPr b="1" i="0" sz="1700" u="none" cap="none" strike="noStrike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700"/>
              <a:buFont typeface="Playfair Display"/>
              <a:buChar char="●"/>
            </a:pPr>
            <a:r>
              <a:rPr b="1" lang="en-GB" sz="1700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How Flutter isolate works ?</a:t>
            </a:r>
            <a:endParaRPr b="1" sz="1700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700"/>
              <a:buFont typeface="Playfair Display"/>
              <a:buChar char="●"/>
            </a:pPr>
            <a:r>
              <a:rPr b="1" lang="en-GB" sz="1700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Types Of Isolate In Flutter</a:t>
            </a:r>
            <a:endParaRPr b="1" sz="1700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5" name="Google Shape;85;g157b3226dd6_0_10"/>
          <p:cNvSpPr txBox="1"/>
          <p:nvPr/>
        </p:nvSpPr>
        <p:spPr>
          <a:xfrm>
            <a:off x="995700" y="2932650"/>
            <a:ext cx="65610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700"/>
              <a:buFont typeface="Playfair Display"/>
              <a:buChar char="●"/>
            </a:pPr>
            <a:r>
              <a:rPr b="1" lang="en-GB" sz="1700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How do Isolates Communicate with each other?</a:t>
            </a:r>
            <a:endParaRPr b="1" i="0" sz="1700" u="none" cap="none" strike="noStrike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86" name="Google Shape;86;g157b3226dd6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50" y="100025"/>
            <a:ext cx="548700" cy="35957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157b3226dd6_0_10"/>
          <p:cNvSpPr txBox="1"/>
          <p:nvPr/>
        </p:nvSpPr>
        <p:spPr>
          <a:xfrm>
            <a:off x="2875850" y="3572075"/>
            <a:ext cx="41889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100"/>
              <a:buFont typeface="Playfair Display"/>
              <a:buChar char="●"/>
            </a:pPr>
            <a:r>
              <a:rPr b="1" lang="en-GB" sz="2100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Short Demonstration</a:t>
            </a:r>
            <a:endParaRPr b="1" i="0" sz="2100" u="none" cap="none" strike="noStrike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57b3226dd6_0_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g157b3226dd6_0_34"/>
          <p:cNvSpPr/>
          <p:nvPr/>
        </p:nvSpPr>
        <p:spPr>
          <a:xfrm>
            <a:off x="2372100" y="449875"/>
            <a:ext cx="39447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What is Multithreading</a:t>
            </a:r>
            <a:endParaRPr b="1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157b3226dd6_0_34"/>
          <p:cNvSpPr txBox="1"/>
          <p:nvPr/>
        </p:nvSpPr>
        <p:spPr>
          <a:xfrm>
            <a:off x="580600" y="1319200"/>
            <a:ext cx="8225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It’s a technique in which multiple threads of execution run concurrently within a single process. In simpler terms, </a:t>
            </a:r>
            <a:endParaRPr sz="16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1600"/>
              <a:buFont typeface="Titillium Web Light"/>
              <a:buChar char="➢"/>
            </a:pPr>
            <a:r>
              <a:rPr lang="en-GB" sz="16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allows multiple tasks to be executed simultaneously or concurrently. </a:t>
            </a:r>
            <a:endParaRPr sz="16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600"/>
              <a:buFont typeface="Titillium Web Light"/>
              <a:buChar char="➢"/>
            </a:pPr>
            <a:r>
              <a:rPr lang="en-GB" sz="16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Parallel processing for improved user experiences and responsiveness</a:t>
            </a:r>
            <a:endParaRPr sz="16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95" name="Google Shape;95;g157b3226dd6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300" y="2661350"/>
            <a:ext cx="4007625" cy="22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157b3226dd6_0_34"/>
          <p:cNvPicPr preferRelativeResize="0"/>
          <p:nvPr/>
        </p:nvPicPr>
        <p:blipFill rotWithShape="1">
          <a:blip r:embed="rId4">
            <a:alphaModFix/>
          </a:blip>
          <a:srcRect b="9362" l="-14364" r="0" t="0"/>
          <a:stretch/>
        </p:blipFill>
        <p:spPr>
          <a:xfrm>
            <a:off x="-112525" y="2647950"/>
            <a:ext cx="4836803" cy="22529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157b3226dd6_0_34"/>
          <p:cNvSpPr txBox="1"/>
          <p:nvPr/>
        </p:nvSpPr>
        <p:spPr>
          <a:xfrm>
            <a:off x="580600" y="4911900"/>
            <a:ext cx="8433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Source: </a:t>
            </a:r>
            <a:r>
              <a:rPr lang="en-GB" sz="700" u="sng">
                <a:solidFill>
                  <a:schemeClr val="hlink"/>
                </a:solidFill>
                <a:hlinkClick r:id="rId5"/>
              </a:rPr>
              <a:t>Multithreading in Java with Examples - CodeSpeedy</a:t>
            </a:r>
            <a:r>
              <a:rPr lang="en-GB" sz="700"/>
              <a:t>  </a:t>
            </a:r>
            <a:r>
              <a:rPr lang="en-GB" sz="700" u="sng">
                <a:solidFill>
                  <a:schemeClr val="hlink"/>
                </a:solidFill>
                <a:hlinkClick r:id="rId6"/>
              </a:rPr>
              <a:t>Understanding,  The Concept Of Multithreading In OS // Unstop (formerly Dare2Compete)</a:t>
            </a:r>
            <a:r>
              <a:rPr lang="en-GB" sz="700"/>
              <a:t> </a:t>
            </a:r>
            <a:endParaRPr sz="700"/>
          </a:p>
        </p:txBody>
      </p:sp>
      <p:pic>
        <p:nvPicPr>
          <p:cNvPr id="98" name="Google Shape;98;g157b3226dd6_0_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9450" y="100025"/>
            <a:ext cx="548700" cy="359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3bc80ee12_0_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" name="Google Shape;104;g133bc80ee12_0_23"/>
          <p:cNvSpPr/>
          <p:nvPr/>
        </p:nvSpPr>
        <p:spPr>
          <a:xfrm>
            <a:off x="808325" y="297475"/>
            <a:ext cx="7922400" cy="790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Why Multithreading is Essential for Developing High-Performance Apps  ?</a:t>
            </a:r>
            <a:endParaRPr b="1" i="0" sz="20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133bc80ee12_0_23"/>
          <p:cNvSpPr txBox="1"/>
          <p:nvPr/>
        </p:nvSpPr>
        <p:spPr>
          <a:xfrm>
            <a:off x="472650" y="2040825"/>
            <a:ext cx="82581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1500"/>
              <a:buFont typeface="Arial"/>
              <a:buChar char="⮚"/>
            </a:pPr>
            <a:r>
              <a:rPr b="1" lang="en-GB" sz="1500">
                <a:solidFill>
                  <a:srgbClr val="003B55"/>
                </a:solidFill>
              </a:rPr>
              <a:t>Faster Execution:</a:t>
            </a:r>
            <a:r>
              <a:rPr lang="en-GB" sz="1500">
                <a:solidFill>
                  <a:srgbClr val="003B55"/>
                </a:solidFill>
              </a:rPr>
              <a:t> Multithreading allows multiple tasks to be executed simultaneously, which can help reduce the time required to perform complex tasks.</a:t>
            </a:r>
            <a:endParaRPr b="0" i="0" sz="1500" u="none" cap="none" strike="noStrike">
              <a:solidFill>
                <a:srgbClr val="003B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500"/>
              <a:buFont typeface="Arial"/>
              <a:buChar char="⮚"/>
            </a:pPr>
            <a:r>
              <a:rPr b="1" lang="en-GB" sz="1500">
                <a:solidFill>
                  <a:srgbClr val="003B55"/>
                </a:solidFill>
              </a:rPr>
              <a:t>Improved Responsiveness:</a:t>
            </a:r>
            <a:r>
              <a:rPr lang="en-GB" sz="1500">
                <a:solidFill>
                  <a:srgbClr val="003B55"/>
                </a:solidFill>
              </a:rPr>
              <a:t> By moving time-consuming tasks to background threads, the main UI thread remains free, allowing the app to remain responsive.</a:t>
            </a:r>
            <a:endParaRPr b="0" i="0" sz="1500" u="none" cap="none" strike="noStrike">
              <a:solidFill>
                <a:srgbClr val="003B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500"/>
              <a:buFont typeface="Arial"/>
              <a:buChar char="⮚"/>
            </a:pPr>
            <a:r>
              <a:rPr b="1" lang="en-GB" sz="1500">
                <a:solidFill>
                  <a:srgbClr val="003B55"/>
                </a:solidFill>
              </a:rPr>
              <a:t>Efficient Resource Utilization:</a:t>
            </a:r>
            <a:r>
              <a:rPr lang="en-GB" sz="1500">
                <a:solidFill>
                  <a:srgbClr val="003B55"/>
                </a:solidFill>
              </a:rPr>
              <a:t> Multithreading allows efficient utilization of system resources, such as CPU and memory.</a:t>
            </a:r>
            <a:endParaRPr b="0" i="0" sz="1500" u="none" cap="none" strike="noStrike">
              <a:solidFill>
                <a:srgbClr val="003B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g133bc80ee12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50" y="100025"/>
            <a:ext cx="548700" cy="359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2" name="Google Shape;112;p6"/>
          <p:cNvSpPr/>
          <p:nvPr/>
        </p:nvSpPr>
        <p:spPr>
          <a:xfrm>
            <a:off x="2372100" y="373675"/>
            <a:ext cx="51612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What are Flutter isolates?</a:t>
            </a:r>
            <a:endParaRPr b="1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6"/>
          <p:cNvSpPr txBox="1"/>
          <p:nvPr/>
        </p:nvSpPr>
        <p:spPr>
          <a:xfrm>
            <a:off x="1459200" y="1780900"/>
            <a:ext cx="6225600" cy="24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6091"/>
              </a:buClr>
              <a:buSzPts val="2200"/>
              <a:buFont typeface="Times New Roman"/>
              <a:buChar char="❖"/>
            </a:pPr>
            <a:r>
              <a:rPr lang="en-GB" sz="2200">
                <a:solidFill>
                  <a:srgbClr val="3660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Flutter isolate is similar to an event loop, with a few differences:</a:t>
            </a:r>
            <a:endParaRPr b="0" i="0" sz="2200" u="none" cap="none" strike="noStrike">
              <a:solidFill>
                <a:srgbClr val="36609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09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900"/>
              <a:buFont typeface="Times New Roman"/>
              <a:buChar char="➢"/>
            </a:pPr>
            <a:r>
              <a:rPr b="0" i="0" lang="en-GB" sz="1900" u="none" cap="none" strike="noStrike">
                <a:solidFill>
                  <a:srgbClr val="134F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GB" sz="1900">
                <a:solidFill>
                  <a:srgbClr val="134F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isolate has its own memory space</a:t>
            </a:r>
            <a:endParaRPr b="0" i="0" sz="1900" u="none" cap="none" strike="noStrike">
              <a:solidFill>
                <a:srgbClr val="134F5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900"/>
              <a:buFont typeface="Times New Roman"/>
              <a:buChar char="➢"/>
            </a:pPr>
            <a:r>
              <a:rPr lang="en-GB" sz="1900">
                <a:solidFill>
                  <a:srgbClr val="134F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cannot share mutable values with other isolates</a:t>
            </a:r>
            <a:endParaRPr b="0" i="0" sz="1900" u="none" cap="none" strike="noStrike">
              <a:solidFill>
                <a:srgbClr val="134F5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900"/>
              <a:buFont typeface="Times New Roman"/>
              <a:buChar char="➢"/>
            </a:pPr>
            <a:r>
              <a:rPr lang="en-GB" sz="1900">
                <a:solidFill>
                  <a:srgbClr val="134F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data transmitted between isolates is duplicated</a:t>
            </a:r>
            <a:endParaRPr b="0" i="0" sz="1900" u="none" cap="none" strike="noStrike">
              <a:solidFill>
                <a:srgbClr val="134F5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4" name="Google Shape;11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50" y="100025"/>
            <a:ext cx="548700" cy="359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57b3226dd6_0_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0" name="Google Shape;120;g157b3226dd6_0_44"/>
          <p:cNvSpPr/>
          <p:nvPr/>
        </p:nvSpPr>
        <p:spPr>
          <a:xfrm>
            <a:off x="2372100" y="678475"/>
            <a:ext cx="39447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Isolates vs Async</a:t>
            </a:r>
            <a:endParaRPr b="1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157b3226dd6_0_44"/>
          <p:cNvSpPr txBox="1"/>
          <p:nvPr/>
        </p:nvSpPr>
        <p:spPr>
          <a:xfrm>
            <a:off x="392400" y="1399900"/>
            <a:ext cx="57015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6091"/>
              </a:buClr>
              <a:buSzPts val="2200"/>
              <a:buFont typeface="Times New Roman"/>
              <a:buChar char="❖"/>
            </a:pPr>
            <a:r>
              <a:rPr b="1" lang="en-GB" sz="2200">
                <a:solidFill>
                  <a:srgbClr val="3660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Async</a:t>
            </a:r>
            <a:endParaRPr b="1" i="0" sz="1800" u="none" cap="none" strike="noStrike">
              <a:solidFill>
                <a:srgbClr val="36609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Arial"/>
              <a:buChar char="➢"/>
            </a:pPr>
            <a:r>
              <a:rPr lang="en-GB" sz="1700">
                <a:solidFill>
                  <a:srgbClr val="134F5C"/>
                </a:solidFill>
              </a:rPr>
              <a:t>Wait without blocking</a:t>
            </a:r>
            <a:endParaRPr sz="1700">
              <a:solidFill>
                <a:srgbClr val="134F5C"/>
              </a:solidFill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Char char="➢"/>
            </a:pPr>
            <a:r>
              <a:rPr lang="en-GB" sz="1700">
                <a:solidFill>
                  <a:srgbClr val="134F5C"/>
                </a:solidFill>
              </a:rPr>
              <a:t>Does not do the work in a background thread</a:t>
            </a:r>
            <a:endParaRPr sz="1700">
              <a:solidFill>
                <a:srgbClr val="134F5C"/>
              </a:solidFill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Char char="➢"/>
            </a:pPr>
            <a:r>
              <a:rPr lang="en-GB" sz="1700">
                <a:solidFill>
                  <a:srgbClr val="134F5C"/>
                </a:solidFill>
              </a:rPr>
              <a:t>It’s a Dart event loop jumping between different parts of your program as needed</a:t>
            </a:r>
            <a:endParaRPr sz="1700">
              <a:solidFill>
                <a:srgbClr val="134F5C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g157b3226dd6_0_44"/>
          <p:cNvSpPr txBox="1"/>
          <p:nvPr/>
        </p:nvSpPr>
        <p:spPr>
          <a:xfrm>
            <a:off x="392400" y="3132625"/>
            <a:ext cx="57015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6091"/>
              </a:buClr>
              <a:buSzPts val="2200"/>
              <a:buFont typeface="Times New Roman"/>
              <a:buChar char="❖"/>
            </a:pPr>
            <a:r>
              <a:rPr b="1" lang="en-GB" sz="2200">
                <a:solidFill>
                  <a:srgbClr val="3660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Isolate</a:t>
            </a:r>
            <a:endParaRPr b="1" i="0" sz="1800" u="none" cap="none" strike="noStrike">
              <a:solidFill>
                <a:srgbClr val="36609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Arial"/>
              <a:buChar char="➢"/>
            </a:pPr>
            <a:r>
              <a:rPr lang="en-GB" sz="1700">
                <a:solidFill>
                  <a:srgbClr val="134F5C"/>
                </a:solidFill>
              </a:rPr>
              <a:t>Have their own event loop and memory</a:t>
            </a:r>
            <a:endParaRPr sz="1700">
              <a:solidFill>
                <a:srgbClr val="134F5C"/>
              </a:solidFill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Char char="➢"/>
            </a:pPr>
            <a:r>
              <a:rPr lang="en-GB" sz="1700">
                <a:solidFill>
                  <a:srgbClr val="134F5C"/>
                </a:solidFill>
              </a:rPr>
              <a:t>It’s is like a little space in a machine, with its memory and a single thread running an event loop that processes the code</a:t>
            </a:r>
            <a:endParaRPr sz="1700">
              <a:solidFill>
                <a:srgbClr val="134F5C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3" name="Google Shape;123;g157b3226dd6_0_44"/>
          <p:cNvPicPr preferRelativeResize="0"/>
          <p:nvPr/>
        </p:nvPicPr>
        <p:blipFill rotWithShape="1">
          <a:blip r:embed="rId3">
            <a:alphaModFix/>
          </a:blip>
          <a:srcRect b="9812" l="51443" r="9906" t="9562"/>
          <a:stretch/>
        </p:blipFill>
        <p:spPr>
          <a:xfrm>
            <a:off x="6094025" y="1487275"/>
            <a:ext cx="2920551" cy="3276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157b3226dd6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450" y="100025"/>
            <a:ext cx="548700" cy="359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57b3226dd6_0_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0" name="Google Shape;130;g157b3226dd6_0_51"/>
          <p:cNvSpPr/>
          <p:nvPr/>
        </p:nvSpPr>
        <p:spPr>
          <a:xfrm>
            <a:off x="2372100" y="449875"/>
            <a:ext cx="39447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How </a:t>
            </a:r>
            <a:r>
              <a:rPr b="1" lang="en-GB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Flutter isolate works ?</a:t>
            </a:r>
            <a:endParaRPr b="1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g157b3226dd6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778025"/>
            <a:ext cx="4911976" cy="27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157b3226dd6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024" y="1411000"/>
            <a:ext cx="2876595" cy="323426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157b3226dd6_0_51"/>
          <p:cNvSpPr txBox="1"/>
          <p:nvPr/>
        </p:nvSpPr>
        <p:spPr>
          <a:xfrm>
            <a:off x="580600" y="4911900"/>
            <a:ext cx="8433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Source: </a:t>
            </a:r>
            <a:r>
              <a:rPr lang="en-GB" sz="700" u="sng">
                <a:solidFill>
                  <a:schemeClr val="hlink"/>
                </a:solidFill>
                <a:hlinkClick r:id="rId5"/>
              </a:rPr>
              <a:t>https://dart.dev/language/concurrency</a:t>
            </a:r>
            <a:r>
              <a:rPr lang="en-GB" sz="700"/>
              <a:t> </a:t>
            </a:r>
            <a:endParaRPr sz="700"/>
          </a:p>
        </p:txBody>
      </p:sp>
      <p:pic>
        <p:nvPicPr>
          <p:cNvPr id="134" name="Google Shape;134;g157b3226dd6_0_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450" y="100025"/>
            <a:ext cx="548700" cy="359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